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010" r:id="rId1"/>
  </p:sldMasterIdLst>
  <p:notesMasterIdLst>
    <p:notesMasterId r:id="rId21"/>
  </p:notesMasterIdLst>
  <p:handoutMasterIdLst>
    <p:handoutMasterId r:id="rId22"/>
  </p:handoutMasterIdLst>
  <p:sldIdLst>
    <p:sldId id="270" r:id="rId2"/>
    <p:sldId id="297" r:id="rId3"/>
    <p:sldId id="295" r:id="rId4"/>
    <p:sldId id="284" r:id="rId5"/>
    <p:sldId id="291" r:id="rId6"/>
    <p:sldId id="290" r:id="rId7"/>
    <p:sldId id="285" r:id="rId8"/>
    <p:sldId id="286" r:id="rId9"/>
    <p:sldId id="287" r:id="rId10"/>
    <p:sldId id="282" r:id="rId11"/>
    <p:sldId id="271" r:id="rId12"/>
    <p:sldId id="272" r:id="rId13"/>
    <p:sldId id="289" r:id="rId14"/>
    <p:sldId id="273" r:id="rId15"/>
    <p:sldId id="274" r:id="rId16"/>
    <p:sldId id="275" r:id="rId17"/>
    <p:sldId id="276" r:id="rId18"/>
    <p:sldId id="277" r:id="rId19"/>
    <p:sldId id="29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2957"/>
  </p:normalViewPr>
  <p:slideViewPr>
    <p:cSldViewPr>
      <p:cViewPr varScale="1">
        <p:scale>
          <a:sx n="99" d="100"/>
          <a:sy n="99" d="100"/>
        </p:scale>
        <p:origin x="1520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0D9F2C9-3E72-7945-E60A-9A4D70F332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1CCC82-5950-FDBF-9D60-F4534AB0EB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6FDEDCF-471F-E448-B32D-6F28E22810AE}" type="datetimeFigureOut">
              <a:rPr lang="en-US" altLang="en-US"/>
              <a:pPr>
                <a:defRPr/>
              </a:pPr>
              <a:t>1/18/24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5C0066-C0E8-B39F-249A-73914F5055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2639FE-33E9-0957-243A-484C63B540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0C5CA3-1C4D-8143-80FC-AC7E641FCA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4B97E06-F978-61B0-3EB4-8580E9CA47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09CB0FF-0214-AA50-7719-49C6DEB8D0C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4AF1CAF3-58BC-5D69-A502-59DF1B63F03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96C73366-95A7-EB0A-16EC-C02483B875B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4C53C576-DA9B-A493-7641-54C896F94A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4C737355-FA9D-790E-AFB3-2F0357F54F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1A21C4-4FDF-1540-8F82-24D57131D2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/>
            </a:pPr>
            <a:fld id="{8038D758-5D79-954A-9C36-CE844A7231F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34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2649CB13-7F26-0842-BB51-14592E86089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03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2649CB13-7F26-0842-BB51-14592E86089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1384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2649CB13-7F26-0842-BB51-14592E86089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887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2649CB13-7F26-0842-BB51-14592E86089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167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2649CB13-7F26-0842-BB51-14592E86089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695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E5655-5442-E548-8334-43639581A96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895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83F4-6196-E848-BEDE-59EAC4BF0E4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02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ED060D-14AD-A04E-A2ED-9923736D6A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6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22D57E43-1B45-3843-9F01-92C26042ADA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02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43D9E606-F043-C646-BA2B-A111A9B7F6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91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E6C117E3-7D20-394C-859F-03418401CE8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34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B2432-3096-6B40-A797-1C81E073B9B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99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5FA720-E16C-FD40-B1DE-56EDC1FF28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59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6C0255-05E1-D140-8BA9-FF9A881BBD2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55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74B9A1EF-96DB-8941-8DF6-2984F8C85B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2082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2649CB13-7F26-0842-BB51-14592E86089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6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2" r:id="rId12"/>
    <p:sldLayoutId id="2147484023" r:id="rId13"/>
    <p:sldLayoutId id="2147484024" r:id="rId14"/>
    <p:sldLayoutId id="2147484025" r:id="rId15"/>
    <p:sldLayoutId id="214748402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>
            <a:extLst>
              <a:ext uri="{FF2B5EF4-FFF2-40B4-BE49-F238E27FC236}">
                <a16:creationId xmlns:a16="http://schemas.microsoft.com/office/drawing/2014/main" id="{56528451-3F37-BDBE-F1A0-FF801CABF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371600"/>
            <a:ext cx="9084733" cy="3657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5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en-US" sz="7200" dirty="0">
                <a:solidFill>
                  <a:schemeClr val="accent1"/>
                </a:solidFill>
                <a:latin typeface="Eurostile" panose="020B0504020202050204" pitchFamily="34" charset="77"/>
                <a:ea typeface="+mj-ea"/>
                <a:cs typeface="+mj-cs"/>
              </a:rPr>
              <a:t>What every Christian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7200" dirty="0">
                <a:solidFill>
                  <a:schemeClr val="accent1"/>
                </a:solidFill>
                <a:latin typeface="Eurostile" panose="020B0504020202050204" pitchFamily="34" charset="77"/>
                <a:ea typeface="+mj-ea"/>
                <a:cs typeface="+mj-cs"/>
              </a:rPr>
              <a:t> should know about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7200" dirty="0">
                <a:solidFill>
                  <a:schemeClr val="accent1"/>
                </a:solidFill>
                <a:latin typeface="Eurostile" panose="020B0504020202050204" pitchFamily="34" charset="77"/>
                <a:ea typeface="+mj-ea"/>
                <a:cs typeface="+mj-cs"/>
              </a:rPr>
              <a:t> same-sex attraction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4">
            <a:extLst>
              <a:ext uri="{FF2B5EF4-FFF2-40B4-BE49-F238E27FC236}">
                <a16:creationId xmlns:a16="http://schemas.microsoft.com/office/drawing/2014/main" id="{6403F35B-202B-0362-AE6B-EDA9E4609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136338"/>
            <a:ext cx="105918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5400" dirty="0">
                <a:solidFill>
                  <a:schemeClr val="bg1"/>
                </a:solidFill>
                <a:latin typeface="Arial Hebrew" pitchFamily="2" charset="-79"/>
              </a:rPr>
              <a:t> </a:t>
            </a:r>
            <a:r>
              <a:rPr lang="en-US" altLang="en-US" sz="72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Seven biblical truths</a:t>
            </a:r>
          </a:p>
          <a:p>
            <a:pPr algn="r"/>
            <a:r>
              <a:rPr lang="en-US" altLang="en-US" sz="72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 about same-sex attraction</a:t>
            </a:r>
          </a:p>
          <a:p>
            <a:pPr algn="ctr"/>
            <a:endParaRPr lang="en-US" altLang="en-US" sz="1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4">
            <a:extLst>
              <a:ext uri="{FF2B5EF4-FFF2-40B4-BE49-F238E27FC236}">
                <a16:creationId xmlns:a16="http://schemas.microsoft.com/office/drawing/2014/main" id="{CF709C6B-6987-C265-CA47-930AF26EE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704850"/>
            <a:ext cx="1021080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5400" dirty="0">
                <a:solidFill>
                  <a:schemeClr val="bg1"/>
                </a:solidFill>
                <a:latin typeface="Arial Hebrew" pitchFamily="2" charset="-79"/>
              </a:rPr>
              <a:t> </a:t>
            </a:r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1. The Bible condemns</a:t>
            </a:r>
          </a:p>
          <a:p>
            <a:pPr algn="r"/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 all forms of sexual behavior outside the bonds of heterosexual, monogamous, life-long marriage.</a:t>
            </a:r>
          </a:p>
          <a:p>
            <a:pPr algn="ctr"/>
            <a:endParaRPr lang="en-US" altLang="en-US" sz="1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4">
            <a:extLst>
              <a:ext uri="{FF2B5EF4-FFF2-40B4-BE49-F238E27FC236}">
                <a16:creationId xmlns:a16="http://schemas.microsoft.com/office/drawing/2014/main" id="{E6685640-89F0-C1E4-D059-9649C62D8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209800"/>
            <a:ext cx="9525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5400" dirty="0">
                <a:solidFill>
                  <a:schemeClr val="bg1"/>
                </a:solidFill>
                <a:latin typeface="Arial Hebrew" pitchFamily="2" charset="-79"/>
              </a:rPr>
              <a:t> </a:t>
            </a:r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2. God has spoken clearly</a:t>
            </a:r>
          </a:p>
          <a:p>
            <a:pPr algn="r"/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 on sexuality and marriage.</a:t>
            </a:r>
            <a:endParaRPr lang="en-US" altLang="en-US" sz="2000" dirty="0">
              <a:solidFill>
                <a:schemeClr val="accent1"/>
              </a:solidFill>
              <a:latin typeface="Eurostile" panose="020B0504020202050204" pitchFamily="34" charset="77"/>
              <a:ea typeface="Footlight MT Light" panose="0204060206030A020304" pitchFamily="18" charset="77"/>
              <a:cs typeface="Footlight MT Light" panose="0204060206030A020304" pitchFamily="18" charset="77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4">
            <a:extLst>
              <a:ext uri="{FF2B5EF4-FFF2-40B4-BE49-F238E27FC236}">
                <a16:creationId xmlns:a16="http://schemas.microsoft.com/office/drawing/2014/main" id="{29C35155-F786-1552-27D8-1D9653877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5845"/>
            <a:ext cx="10058400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5400" dirty="0">
                <a:solidFill>
                  <a:schemeClr val="bg1"/>
                </a:solidFill>
                <a:latin typeface="Arial Hebrew" pitchFamily="2" charset="-79"/>
              </a:rPr>
              <a:t> </a:t>
            </a:r>
            <a:r>
              <a:rPr lang="en-US" altLang="en-US" sz="7200" u="sng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Seven primary passages</a:t>
            </a:r>
            <a:endParaRPr lang="en-US" altLang="en-US" sz="6600" u="sng" dirty="0">
              <a:solidFill>
                <a:schemeClr val="accent1"/>
              </a:solidFill>
              <a:latin typeface="Eurostile" panose="020B0504020202050204" pitchFamily="34" charset="77"/>
              <a:ea typeface="Footlight MT Light" panose="0204060206030A020304" pitchFamily="18" charset="77"/>
              <a:cs typeface="Footlight MT Light" panose="0204060206030A020304" pitchFamily="18" charset="77"/>
            </a:endParaRPr>
          </a:p>
          <a:p>
            <a:pPr algn="ctr"/>
            <a:r>
              <a:rPr lang="en-US" altLang="en-US" sz="54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Gen. 19:5</a:t>
            </a:r>
          </a:p>
          <a:p>
            <a:pPr algn="ctr"/>
            <a:r>
              <a:rPr lang="en-US" altLang="en-US" sz="54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Lev. 18:22; 20:13</a:t>
            </a:r>
          </a:p>
          <a:p>
            <a:pPr algn="ctr"/>
            <a:r>
              <a:rPr lang="en-US" altLang="en-US" sz="54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Rom. 1:26-27</a:t>
            </a:r>
          </a:p>
          <a:p>
            <a:pPr algn="ctr"/>
            <a:r>
              <a:rPr lang="en-US" altLang="en-US" sz="54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1 Cor. 6:9-11</a:t>
            </a:r>
          </a:p>
          <a:p>
            <a:pPr algn="ctr"/>
            <a:r>
              <a:rPr lang="en-US" altLang="en-US" sz="54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1 Tim. 1:9-11</a:t>
            </a:r>
          </a:p>
          <a:p>
            <a:pPr algn="ctr"/>
            <a:r>
              <a:rPr lang="en-US" altLang="en-US" sz="54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Jude 6-7</a:t>
            </a:r>
            <a:endParaRPr lang="en-US" altLang="en-US" sz="1600" dirty="0">
              <a:solidFill>
                <a:schemeClr val="accent1"/>
              </a:solidFill>
              <a:latin typeface="Eurostile" panose="020B0504020202050204" pitchFamily="34" charset="77"/>
              <a:ea typeface="Footlight MT Light" panose="0204060206030A020304" pitchFamily="18" charset="77"/>
              <a:cs typeface="Footlight MT Light" panose="0204060206030A020304" pitchFamily="18" charset="77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4">
            <a:extLst>
              <a:ext uri="{FF2B5EF4-FFF2-40B4-BE49-F238E27FC236}">
                <a16:creationId xmlns:a16="http://schemas.microsoft.com/office/drawing/2014/main" id="{72A28652-F24C-36DD-FEF6-EE140B292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858962"/>
            <a:ext cx="86106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5400" dirty="0">
                <a:solidFill>
                  <a:schemeClr val="bg1"/>
                </a:solidFill>
                <a:latin typeface="Arial Hebrew" pitchFamily="2" charset="-79"/>
              </a:rPr>
              <a:t> </a:t>
            </a:r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3. God’s creative intent</a:t>
            </a:r>
          </a:p>
          <a:p>
            <a:pPr algn="r"/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 for sexual relations</a:t>
            </a:r>
          </a:p>
          <a:p>
            <a:pPr algn="r"/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 and marriage is good.</a:t>
            </a:r>
            <a:endParaRPr lang="en-US" altLang="en-US" sz="2000" dirty="0">
              <a:solidFill>
                <a:schemeClr val="accent1"/>
              </a:solidFill>
              <a:latin typeface="Eurostile" panose="020B0504020202050204" pitchFamily="34" charset="77"/>
              <a:ea typeface="Footlight MT Light" panose="0204060206030A020304" pitchFamily="18" charset="77"/>
              <a:cs typeface="Footlight MT Light" panose="0204060206030A020304" pitchFamily="18" charset="77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4">
            <a:extLst>
              <a:ext uri="{FF2B5EF4-FFF2-40B4-BE49-F238E27FC236}">
                <a16:creationId xmlns:a16="http://schemas.microsoft.com/office/drawing/2014/main" id="{F2BE756C-27C9-8186-8013-A0342F165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981200"/>
            <a:ext cx="105918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</a:rPr>
              <a:t> </a:t>
            </a:r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4. Jesus affirms</a:t>
            </a:r>
          </a:p>
          <a:p>
            <a:pPr algn="r"/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 Old Testament teachings about sexuality and marriage.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4">
            <a:extLst>
              <a:ext uri="{FF2B5EF4-FFF2-40B4-BE49-F238E27FC236}">
                <a16:creationId xmlns:a16="http://schemas.microsoft.com/office/drawing/2014/main" id="{1C8642E5-4FB8-1411-DD87-F9B56BA4D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752600"/>
            <a:ext cx="91440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5400" dirty="0">
                <a:solidFill>
                  <a:schemeClr val="bg1"/>
                </a:solidFill>
                <a:latin typeface="Arial Hebrew" pitchFamily="2" charset="-79"/>
              </a:rPr>
              <a:t> </a:t>
            </a:r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5. Christians share with our gay friends a struggle against sinful desires.</a:t>
            </a:r>
            <a:endParaRPr lang="en-US" altLang="en-US" sz="2000" dirty="0">
              <a:solidFill>
                <a:schemeClr val="accent1"/>
              </a:solidFill>
              <a:latin typeface="Eurostile" panose="020B0504020202050204" pitchFamily="34" charset="77"/>
              <a:ea typeface="Footlight MT Light" panose="0204060206030A020304" pitchFamily="18" charset="77"/>
              <a:cs typeface="Footlight MT Light" panose="0204060206030A020304" pitchFamily="18" charset="77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4">
            <a:extLst>
              <a:ext uri="{FF2B5EF4-FFF2-40B4-BE49-F238E27FC236}">
                <a16:creationId xmlns:a16="http://schemas.microsoft.com/office/drawing/2014/main" id="{9F7D1434-08C6-82E5-8710-C3699F346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590800"/>
            <a:ext cx="8382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5400" dirty="0">
                <a:solidFill>
                  <a:schemeClr val="bg1"/>
                </a:solidFill>
                <a:latin typeface="Arial Hebrew" pitchFamily="2" charset="-79"/>
              </a:rPr>
              <a:t> </a:t>
            </a:r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6. People can change. </a:t>
            </a:r>
            <a:endParaRPr lang="en-US" altLang="en-US" sz="2000" dirty="0">
              <a:solidFill>
                <a:schemeClr val="accent1"/>
              </a:solidFill>
              <a:latin typeface="Eurostile" panose="020B0504020202050204" pitchFamily="34" charset="77"/>
              <a:ea typeface="Footlight MT Light" panose="0204060206030A020304" pitchFamily="18" charset="77"/>
              <a:cs typeface="Footlight MT Light" panose="0204060206030A020304" pitchFamily="18" charset="77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4">
            <a:extLst>
              <a:ext uri="{FF2B5EF4-FFF2-40B4-BE49-F238E27FC236}">
                <a16:creationId xmlns:a16="http://schemas.microsoft.com/office/drawing/2014/main" id="{151EA024-2C98-3611-C81B-214C88FF4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295400"/>
            <a:ext cx="91440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5400" dirty="0">
                <a:solidFill>
                  <a:schemeClr val="bg1"/>
                </a:solidFill>
                <a:latin typeface="Arial Hebrew" pitchFamily="2" charset="-79"/>
              </a:rPr>
              <a:t> </a:t>
            </a:r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7. We should welcome</a:t>
            </a:r>
          </a:p>
          <a:p>
            <a:pPr algn="r"/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 into our churches</a:t>
            </a:r>
          </a:p>
          <a:p>
            <a:pPr algn="r"/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 those struggling</a:t>
            </a:r>
          </a:p>
          <a:p>
            <a:pPr algn="r"/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 with same-sex attraction. </a:t>
            </a:r>
            <a:endParaRPr lang="en-US" altLang="en-US" sz="2000" dirty="0">
              <a:solidFill>
                <a:schemeClr val="accent1"/>
              </a:solidFill>
              <a:latin typeface="Eurostile" panose="020B0504020202050204" pitchFamily="34" charset="77"/>
              <a:ea typeface="Footlight MT Light" panose="0204060206030A020304" pitchFamily="18" charset="77"/>
              <a:cs typeface="Footlight MT Light" panose="0204060206030A020304" pitchFamily="18" charset="77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1254C289-2D52-1E85-8881-DA5C634F9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359202"/>
            <a:ext cx="6096000" cy="4139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Learn more</a:t>
            </a:r>
          </a:p>
          <a:p>
            <a:pPr algn="ctr"/>
            <a:r>
              <a:rPr lang="en-US" altLang="en-US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__________________</a:t>
            </a:r>
          </a:p>
          <a:p>
            <a:pPr algn="ctr"/>
            <a:endParaRPr lang="en-US" altLang="en-US" dirty="0">
              <a:solidFill>
                <a:schemeClr val="accent1"/>
              </a:solidFill>
              <a:latin typeface="Eurostile" panose="020B0504020202050204" pitchFamily="34" charset="77"/>
              <a:ea typeface="Footlight MT Light" panose="0204060206030A020304" pitchFamily="18" charset="77"/>
              <a:cs typeface="Footlight MT Light" panose="0204060206030A020304" pitchFamily="18" charset="77"/>
            </a:endParaRPr>
          </a:p>
          <a:p>
            <a:pPr algn="ctr"/>
            <a:r>
              <a:rPr lang="en-US" altLang="en-US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Complimentary copies provided to each attendee of breakout session</a:t>
            </a:r>
          </a:p>
          <a:p>
            <a:pPr algn="ctr"/>
            <a:endParaRPr lang="en-US" altLang="en-US" dirty="0">
              <a:solidFill>
                <a:schemeClr val="accent1"/>
              </a:solidFill>
              <a:latin typeface="Eurostile" panose="020B0504020202050204" pitchFamily="34" charset="77"/>
              <a:ea typeface="Footlight MT Light" panose="0204060206030A020304" pitchFamily="18" charset="77"/>
              <a:cs typeface="Footlight MT Light" panose="0204060206030A020304" pitchFamily="18" charset="77"/>
            </a:endParaRPr>
          </a:p>
          <a:p>
            <a:pPr algn="ctr"/>
            <a:endParaRPr lang="en-US" altLang="en-US" dirty="0">
              <a:solidFill>
                <a:schemeClr val="accent1"/>
              </a:solidFill>
              <a:latin typeface="Eurostile" panose="020B0504020202050204" pitchFamily="34" charset="77"/>
              <a:ea typeface="Footlight MT Light" panose="0204060206030A020304" pitchFamily="18" charset="77"/>
              <a:cs typeface="Footlight MT Light" panose="0204060206030A020304" pitchFamily="18" charset="77"/>
            </a:endParaRPr>
          </a:p>
          <a:p>
            <a:pPr algn="ctr"/>
            <a:r>
              <a:rPr lang="en-US" altLang="en-US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Also available in print and Kindle editions </a:t>
            </a:r>
          </a:p>
          <a:p>
            <a:pPr algn="ctr"/>
            <a:r>
              <a:rPr lang="en-US" altLang="en-US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at </a:t>
            </a:r>
            <a:r>
              <a:rPr lang="en-US" altLang="en-US" dirty="0" err="1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Amazon.com</a:t>
            </a:r>
            <a:endParaRPr lang="en-US" altLang="en-US" dirty="0">
              <a:solidFill>
                <a:schemeClr val="accent1"/>
              </a:solidFill>
              <a:latin typeface="Eurostile" panose="020B0504020202050204" pitchFamily="34" charset="77"/>
              <a:ea typeface="Footlight MT Light" panose="0204060206030A020304" pitchFamily="18" charset="77"/>
              <a:cs typeface="Footlight MT Light" panose="0204060206030A020304" pitchFamily="18" charset="77"/>
            </a:endParaRPr>
          </a:p>
          <a:p>
            <a:pPr algn="ctr"/>
            <a:endParaRPr lang="en-US" altLang="en-US" sz="1100" dirty="0">
              <a:solidFill>
                <a:srgbClr val="000000"/>
              </a:solidFill>
              <a:latin typeface="Arial Hebrew" pitchFamily="2" charset="-79"/>
            </a:endParaRPr>
          </a:p>
        </p:txBody>
      </p:sp>
      <p:pic>
        <p:nvPicPr>
          <p:cNvPr id="32771" name="Picture 1">
            <a:extLst>
              <a:ext uri="{FF2B5EF4-FFF2-40B4-BE49-F238E27FC236}">
                <a16:creationId xmlns:a16="http://schemas.microsoft.com/office/drawing/2014/main" id="{8C775331-578A-65FD-1367-6E46E4ADD6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7" t="1282" r="11467" b="2565"/>
          <a:stretch>
            <a:fillRect/>
          </a:stretch>
        </p:blipFill>
        <p:spPr bwMode="auto">
          <a:xfrm>
            <a:off x="7086600" y="3175"/>
            <a:ext cx="464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DDE1DC1-C197-2845-03E1-1D7DFDB63CD4}"/>
              </a:ext>
            </a:extLst>
          </p:cNvPr>
          <p:cNvSpPr txBox="1"/>
          <p:nvPr/>
        </p:nvSpPr>
        <p:spPr>
          <a:xfrm>
            <a:off x="5486400" y="60401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38F375-C924-BD19-7143-73F5F71EB6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2A6C7B-9F4E-47BB-B5DD-F48044B8D74E}"/>
              </a:ext>
            </a:extLst>
          </p:cNvPr>
          <p:cNvSpPr txBox="1"/>
          <p:nvPr/>
        </p:nvSpPr>
        <p:spPr>
          <a:xfrm>
            <a:off x="3276600" y="1752600"/>
            <a:ext cx="8001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dirty="0">
                <a:solidFill>
                  <a:schemeClr val="accent1"/>
                </a:solidFill>
                <a:latin typeface="Eurostile" panose="020B0504020202050204" pitchFamily="34" charset="77"/>
              </a:rPr>
              <a:t>Today, 34 nations and territories sanction same-sex marriage.</a:t>
            </a:r>
          </a:p>
        </p:txBody>
      </p:sp>
    </p:spTree>
    <p:extLst>
      <p:ext uri="{BB962C8B-B14F-4D97-AF65-F5344CB8AC3E}">
        <p14:creationId xmlns:p14="http://schemas.microsoft.com/office/powerpoint/2010/main" val="3149037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>
            <a:extLst>
              <a:ext uri="{FF2B5EF4-FFF2-40B4-BE49-F238E27FC236}">
                <a16:creationId xmlns:a16="http://schemas.microsoft.com/office/drawing/2014/main" id="{56528451-3F37-BDBE-F1A0-FF801CABF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851645"/>
            <a:ext cx="8610600" cy="315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5400" dirty="0">
                <a:solidFill>
                  <a:schemeClr val="bg1"/>
                </a:solidFill>
                <a:latin typeface="Arial Hebrew" pitchFamily="2" charset="-79"/>
              </a:rPr>
              <a:t> </a:t>
            </a:r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An expanding acronym:</a:t>
            </a:r>
          </a:p>
          <a:p>
            <a:pPr algn="ctr"/>
            <a:r>
              <a:rPr lang="en-US" altLang="en-US" sz="115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LGBTQIA+</a:t>
            </a:r>
          </a:p>
          <a:p>
            <a:pPr algn="ctr"/>
            <a:endParaRPr lang="en-US" altLang="en-US" sz="1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54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>
            <a:extLst>
              <a:ext uri="{FF2B5EF4-FFF2-40B4-BE49-F238E27FC236}">
                <a16:creationId xmlns:a16="http://schemas.microsoft.com/office/drawing/2014/main" id="{E4C1F853-6AB3-A22A-537B-87C827957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51289"/>
            <a:ext cx="8763000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5400" dirty="0">
                <a:solidFill>
                  <a:schemeClr val="bg1"/>
                </a:solidFill>
                <a:latin typeface="Arial Hebrew" pitchFamily="2" charset="-79"/>
              </a:rPr>
              <a:t> </a:t>
            </a:r>
            <a:r>
              <a:rPr lang="en-US" altLang="en-US" sz="80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A new consensus:</a:t>
            </a:r>
            <a:endParaRPr lang="en-US" altLang="en-US" sz="7200" dirty="0">
              <a:solidFill>
                <a:schemeClr val="accent1"/>
              </a:solidFill>
              <a:latin typeface="Eurostile" panose="020B0504020202050204" pitchFamily="34" charset="77"/>
              <a:ea typeface="Footlight MT Light" panose="0204060206030A020304" pitchFamily="18" charset="77"/>
              <a:cs typeface="Footlight MT Light" panose="0204060206030A020304" pitchFamily="18" charset="77"/>
            </a:endParaRPr>
          </a:p>
          <a:p>
            <a:pPr algn="r"/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 I was born this way</a:t>
            </a:r>
          </a:p>
          <a:p>
            <a:pPr algn="r"/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I can’t change</a:t>
            </a:r>
          </a:p>
          <a:p>
            <a:pPr algn="r"/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It’s normal to me</a:t>
            </a:r>
          </a:p>
          <a:p>
            <a:pPr algn="r"/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								</a:t>
            </a:r>
            <a:r>
              <a:rPr lang="en-US" altLang="en-US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Dr. Jeffrey </a:t>
            </a:r>
            <a:r>
              <a:rPr lang="en-US" altLang="en-US" dirty="0" err="1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Satinover</a:t>
            </a:r>
            <a:endParaRPr lang="en-US" altLang="en-US" dirty="0">
              <a:solidFill>
                <a:schemeClr val="accent1"/>
              </a:solidFill>
              <a:latin typeface="Eurostile" panose="020B0504020202050204" pitchFamily="34" charset="77"/>
              <a:ea typeface="Footlight MT Light" panose="0204060206030A020304" pitchFamily="18" charset="77"/>
              <a:cs typeface="Footlight MT Light" panose="0204060206030A020304" pitchFamily="18" charset="77"/>
            </a:endParaRPr>
          </a:p>
          <a:p>
            <a:pPr algn="r"/>
            <a:r>
              <a:rPr lang="en-US" altLang="en-US" i="1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Homosexuality and the Politics of Truth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>
            <a:extLst>
              <a:ext uri="{FF2B5EF4-FFF2-40B4-BE49-F238E27FC236}">
                <a16:creationId xmlns:a16="http://schemas.microsoft.com/office/drawing/2014/main" id="{6490B37E-C116-A6E5-EBFE-4606CCF07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720566"/>
            <a:ext cx="101346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5400" dirty="0">
                <a:solidFill>
                  <a:schemeClr val="bg1"/>
                </a:solidFill>
                <a:latin typeface="Arial Hebrew" pitchFamily="2" charset="-79"/>
              </a:rPr>
              <a:t> </a:t>
            </a:r>
            <a:r>
              <a:rPr lang="en-US" altLang="en-US" sz="80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A traditional response:</a:t>
            </a:r>
            <a:endParaRPr lang="en-US" altLang="en-US" sz="7200" dirty="0">
              <a:solidFill>
                <a:schemeClr val="accent1"/>
              </a:solidFill>
              <a:latin typeface="Eurostile" panose="020B0504020202050204" pitchFamily="34" charset="77"/>
              <a:ea typeface="Footlight MT Light" panose="0204060206030A020304" pitchFamily="18" charset="77"/>
              <a:cs typeface="Footlight MT Light" panose="0204060206030A020304" pitchFamily="18" charset="77"/>
            </a:endParaRPr>
          </a:p>
          <a:p>
            <a:pPr algn="r"/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 You chose homosexuality</a:t>
            </a:r>
          </a:p>
          <a:p>
            <a:pPr algn="r"/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You can change</a:t>
            </a:r>
          </a:p>
          <a:p>
            <a:pPr algn="r"/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Your behavior is not normal</a:t>
            </a:r>
          </a:p>
          <a:p>
            <a:pPr algn="ctr"/>
            <a:endParaRPr lang="en-US" altLang="en-US" sz="2800" dirty="0">
              <a:latin typeface="Footlight MT Light" panose="0204060206030A020304" pitchFamily="18" charset="77"/>
              <a:ea typeface="Footlight MT Light" panose="0204060206030A020304" pitchFamily="18" charset="77"/>
              <a:cs typeface="Footlight MT Light" panose="0204060206030A020304" pitchFamily="18" charset="77"/>
            </a:endParaRPr>
          </a:p>
          <a:p>
            <a:pPr algn="r"/>
            <a:r>
              <a:rPr lang="en-US" altLang="en-US" dirty="0">
                <a:latin typeface="Footlight MT Light" panose="0204060206030A020304" pitchFamily="18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							</a:t>
            </a:r>
            <a:r>
              <a:rPr lang="en-US" altLang="en-US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	Dr. Jeffrey </a:t>
            </a:r>
            <a:r>
              <a:rPr lang="en-US" altLang="en-US" dirty="0" err="1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Satinover</a:t>
            </a:r>
            <a:endParaRPr lang="en-US" altLang="en-US" dirty="0">
              <a:solidFill>
                <a:schemeClr val="accent1"/>
              </a:solidFill>
              <a:latin typeface="Eurostile" panose="020B0504020202050204" pitchFamily="34" charset="77"/>
              <a:ea typeface="Footlight MT Light" panose="0204060206030A020304" pitchFamily="18" charset="77"/>
              <a:cs typeface="Footlight MT Light" panose="0204060206030A020304" pitchFamily="18" charset="77"/>
            </a:endParaRPr>
          </a:p>
          <a:p>
            <a:pPr algn="r"/>
            <a:r>
              <a:rPr lang="en-US" altLang="en-US" i="1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Homosexuality and the Politics of Truth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>
            <a:extLst>
              <a:ext uri="{FF2B5EF4-FFF2-40B4-BE49-F238E27FC236}">
                <a16:creationId xmlns:a16="http://schemas.microsoft.com/office/drawing/2014/main" id="{9064170A-8222-87B5-9EB1-45D882CDC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09600"/>
            <a:ext cx="8458200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5400" dirty="0">
                <a:solidFill>
                  <a:schemeClr val="bg1"/>
                </a:solidFill>
                <a:latin typeface="Arial Hebrew" pitchFamily="2" charset="-79"/>
              </a:rPr>
              <a:t> </a:t>
            </a:r>
            <a:r>
              <a:rPr lang="en-US" altLang="en-US" sz="80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Key distinctions:</a:t>
            </a:r>
            <a:endParaRPr lang="en-US" altLang="en-US" sz="7200" dirty="0">
              <a:solidFill>
                <a:schemeClr val="accent1"/>
              </a:solidFill>
              <a:latin typeface="Eurostile" panose="020B0504020202050204" pitchFamily="34" charset="77"/>
              <a:ea typeface="Footlight MT Light" panose="0204060206030A020304" pitchFamily="18" charset="77"/>
              <a:cs typeface="Footlight MT Light" panose="0204060206030A020304" pitchFamily="18" charset="77"/>
            </a:endParaRPr>
          </a:p>
          <a:p>
            <a:pPr algn="r"/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 Unwanted </a:t>
            </a:r>
          </a:p>
          <a:p>
            <a:pPr algn="r"/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same-sex attraction</a:t>
            </a:r>
          </a:p>
          <a:p>
            <a:pPr algn="r"/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 </a:t>
            </a:r>
            <a:r>
              <a:rPr lang="en-US" altLang="en-US" sz="6600" i="1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vs.</a:t>
            </a:r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 same-sex desires and behaviors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>
            <a:extLst>
              <a:ext uri="{FF2B5EF4-FFF2-40B4-BE49-F238E27FC236}">
                <a16:creationId xmlns:a16="http://schemas.microsoft.com/office/drawing/2014/main" id="{1A53CDC3-D793-84F2-2974-E02A306D7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812899"/>
            <a:ext cx="9296400" cy="52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5400" dirty="0">
                <a:solidFill>
                  <a:schemeClr val="bg1"/>
                </a:solidFill>
                <a:latin typeface="Arial Hebrew" pitchFamily="2" charset="-79"/>
              </a:rPr>
              <a:t> </a:t>
            </a:r>
            <a:r>
              <a:rPr lang="en-US" altLang="en-US" sz="80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Key definitions:</a:t>
            </a:r>
          </a:p>
          <a:p>
            <a:pPr algn="r"/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 </a:t>
            </a:r>
            <a:r>
              <a:rPr lang="en-US" altLang="en-US" sz="6600" b="1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Homosexuality </a:t>
            </a:r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is erotic activity with another </a:t>
            </a:r>
          </a:p>
          <a:p>
            <a:pPr algn="r"/>
            <a:r>
              <a:rPr lang="en-US" altLang="en-US" sz="66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of the same sex.</a:t>
            </a:r>
          </a:p>
          <a:p>
            <a:endParaRPr lang="en-US" altLang="en-US" sz="3200" dirty="0">
              <a:latin typeface="Footlight MT Light" panose="0204060206030A020304" pitchFamily="18" charset="77"/>
              <a:ea typeface="Footlight MT Light" panose="0204060206030A020304" pitchFamily="18" charset="77"/>
              <a:cs typeface="Footlight MT Light" panose="0204060206030A020304" pitchFamily="18" charset="77"/>
            </a:endParaRPr>
          </a:p>
          <a:p>
            <a:pPr algn="r"/>
            <a:r>
              <a:rPr lang="en-US" altLang="en-US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Merriam-Webster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4">
            <a:extLst>
              <a:ext uri="{FF2B5EF4-FFF2-40B4-BE49-F238E27FC236}">
                <a16:creationId xmlns:a16="http://schemas.microsoft.com/office/drawing/2014/main" id="{805F5B1C-8F8F-0A85-7AA1-DEA6489E0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33400"/>
            <a:ext cx="10820400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6000" dirty="0">
                <a:solidFill>
                  <a:schemeClr val="bg1"/>
                </a:solidFill>
                <a:latin typeface="Arial Hebrew" pitchFamily="2" charset="-79"/>
              </a:rPr>
              <a:t> </a:t>
            </a:r>
            <a:r>
              <a:rPr lang="en-US" altLang="en-US" sz="80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Key definitions:</a:t>
            </a:r>
          </a:p>
          <a:p>
            <a:pPr algn="r"/>
            <a:r>
              <a:rPr lang="en-US" altLang="en-US" sz="60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 </a:t>
            </a:r>
            <a:r>
              <a:rPr lang="en-US" altLang="en-US" sz="6000" b="1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Gender identity </a:t>
            </a:r>
            <a:r>
              <a:rPr lang="en-US" altLang="en-US" sz="60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is how people experience themselves as </a:t>
            </a:r>
          </a:p>
          <a:p>
            <a:pPr algn="r"/>
            <a:r>
              <a:rPr lang="en-US" altLang="en-US" sz="60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male or female, including how masculine or feminine they feel.</a:t>
            </a:r>
            <a:endParaRPr lang="en-US" altLang="en-US" sz="6600" dirty="0">
              <a:solidFill>
                <a:schemeClr val="accent1"/>
              </a:solidFill>
              <a:latin typeface="Eurostile" panose="020B0504020202050204" pitchFamily="34" charset="77"/>
              <a:ea typeface="Footlight MT Light" panose="0204060206030A020304" pitchFamily="18" charset="77"/>
              <a:cs typeface="Footlight MT Light" panose="0204060206030A020304" pitchFamily="18" charset="77"/>
            </a:endParaRPr>
          </a:p>
          <a:p>
            <a:pPr algn="r"/>
            <a:endParaRPr lang="en-US" altLang="en-US" dirty="0">
              <a:solidFill>
                <a:schemeClr val="accent1"/>
              </a:solidFill>
              <a:latin typeface="Eurostile" panose="020B0504020202050204" pitchFamily="34" charset="77"/>
              <a:ea typeface="Footlight MT Light" panose="0204060206030A020304" pitchFamily="18" charset="77"/>
              <a:cs typeface="Footlight MT Light" panose="0204060206030A020304" pitchFamily="18" charset="77"/>
            </a:endParaRPr>
          </a:p>
          <a:p>
            <a:pPr algn="r"/>
            <a:r>
              <a:rPr lang="en-US" altLang="en-US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panose="0204060206030A020304" pitchFamily="18" charset="77"/>
                <a:cs typeface="Footlight MT Light" panose="0204060206030A020304" pitchFamily="18" charset="77"/>
              </a:rPr>
              <a:t>Mark Yarhouse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>
            <a:extLst>
              <a:ext uri="{FF2B5EF4-FFF2-40B4-BE49-F238E27FC236}">
                <a16:creationId xmlns:a16="http://schemas.microsoft.com/office/drawing/2014/main" id="{8C86ED44-5203-8219-3B35-F250E2788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5859"/>
            <a:ext cx="11734800" cy="608628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defRPr/>
            </a:pPr>
            <a:r>
              <a:rPr lang="en-US" altLang="en-US" sz="5500" dirty="0">
                <a:solidFill>
                  <a:schemeClr val="accent1"/>
                </a:solidFill>
                <a:latin typeface="Eurostile" panose="020B0504020202050204" pitchFamily="34" charset="77"/>
              </a:rPr>
              <a:t> </a:t>
            </a:r>
            <a:r>
              <a:rPr lang="en-US" altLang="en-US" sz="80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charset="0"/>
                <a:cs typeface="Footlight MT Light" charset="0"/>
              </a:rPr>
              <a:t>Key definitions:</a:t>
            </a:r>
          </a:p>
          <a:p>
            <a:pPr algn="r">
              <a:defRPr/>
            </a:pPr>
            <a:r>
              <a:rPr lang="en-US" altLang="en-US" sz="55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charset="0"/>
                <a:cs typeface="Footlight MT Light" charset="0"/>
              </a:rPr>
              <a:t> </a:t>
            </a:r>
            <a:r>
              <a:rPr lang="en-US" altLang="en-US" sz="5500" b="1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charset="0"/>
                <a:cs typeface="Footlight MT Light" charset="0"/>
              </a:rPr>
              <a:t>Gender dysphoria </a:t>
            </a:r>
            <a:r>
              <a:rPr lang="en-US" altLang="en-US" sz="55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charset="0"/>
                <a:cs typeface="Footlight MT Light" charset="0"/>
              </a:rPr>
              <a:t>refers to deep</a:t>
            </a:r>
          </a:p>
          <a:p>
            <a:pPr algn="r">
              <a:defRPr/>
            </a:pPr>
            <a:r>
              <a:rPr lang="en-US" altLang="en-US" sz="55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charset="0"/>
                <a:cs typeface="Footlight MT Light" charset="0"/>
              </a:rPr>
              <a:t> and abiding discomfort over the incongruence between one’s</a:t>
            </a:r>
          </a:p>
          <a:p>
            <a:pPr algn="r">
              <a:defRPr/>
            </a:pPr>
            <a:r>
              <a:rPr lang="en-US" altLang="en-US" sz="5500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charset="0"/>
                <a:cs typeface="Footlight MT Light" charset="0"/>
              </a:rPr>
              <a:t> biological sex and one’s psychological and emotional experience.</a:t>
            </a:r>
          </a:p>
          <a:p>
            <a:pPr algn="r">
              <a:defRPr/>
            </a:pPr>
            <a:endParaRPr lang="en-US" altLang="en-US" sz="1050" dirty="0">
              <a:latin typeface="Footlight MT Light" charset="0"/>
              <a:ea typeface="Footlight MT Light" charset="0"/>
              <a:cs typeface="Footlight MT Light" charset="0"/>
            </a:endParaRPr>
          </a:p>
          <a:p>
            <a:pPr algn="r">
              <a:defRPr/>
            </a:pPr>
            <a:r>
              <a:rPr lang="en-US" altLang="en-US" dirty="0">
                <a:solidFill>
                  <a:schemeClr val="accent1"/>
                </a:solidFill>
                <a:latin typeface="Eurostile" panose="020B0504020202050204" pitchFamily="34" charset="77"/>
                <a:ea typeface="Footlight MT Light" charset="0"/>
                <a:cs typeface="Footlight MT Light" charset="0"/>
              </a:rPr>
              <a:t>Mark </a:t>
            </a:r>
            <a:r>
              <a:rPr lang="en-US" altLang="en-US" dirty="0" err="1">
                <a:solidFill>
                  <a:schemeClr val="accent1"/>
                </a:solidFill>
                <a:latin typeface="Eurostile" panose="020B0504020202050204" pitchFamily="34" charset="77"/>
                <a:ea typeface="Footlight MT Light" charset="0"/>
                <a:cs typeface="Footlight MT Light" charset="0"/>
              </a:rPr>
              <a:t>Yarhouse</a:t>
            </a:r>
            <a:endParaRPr lang="en-US" altLang="en-US" dirty="0">
              <a:solidFill>
                <a:schemeClr val="accent1"/>
              </a:solidFill>
              <a:latin typeface="Eurostile" panose="020B0504020202050204" pitchFamily="34" charset="77"/>
              <a:ea typeface="Footlight MT Light" charset="0"/>
              <a:cs typeface="Footlight MT Light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{DE67C070-9926-5247-92CD-B37594BA4EE6}tf10001069</Template>
  <TotalTime>990</TotalTime>
  <Words>351</Words>
  <Application>Microsoft Macintosh PowerPoint</Application>
  <PresentationFormat>Widescreen</PresentationFormat>
  <Paragraphs>71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Arial Hebrew</vt:lpstr>
      <vt:lpstr>Bookman Old Style</vt:lpstr>
      <vt:lpstr>Calibri</vt:lpstr>
      <vt:lpstr>Century Gothic</vt:lpstr>
      <vt:lpstr>Eurostile</vt:lpstr>
      <vt:lpstr>Footlight MT Light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Legendary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Functions of a State Convention</dc:title>
  <dc:creator>John Yeats</dc:creator>
  <cp:lastModifiedBy>Rob Phillips</cp:lastModifiedBy>
  <cp:revision>90</cp:revision>
  <cp:lastPrinted>2023-11-14T21:25:02Z</cp:lastPrinted>
  <dcterms:created xsi:type="dcterms:W3CDTF">2011-10-19T02:00:52Z</dcterms:created>
  <dcterms:modified xsi:type="dcterms:W3CDTF">2024-01-18T20:38:03Z</dcterms:modified>
</cp:coreProperties>
</file>